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68" r:id="rId16"/>
    <p:sldId id="269" r:id="rId17"/>
    <p:sldId id="271" r:id="rId18"/>
    <p:sldId id="278" r:id="rId19"/>
    <p:sldId id="272" r:id="rId20"/>
    <p:sldId id="273" r:id="rId21"/>
    <p:sldId id="281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>
        <p:scale>
          <a:sx n="137" d="100"/>
          <a:sy n="137" d="100"/>
        </p:scale>
        <p:origin x="-72" y="64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8C721-EF34-489B-B2F9-BAD144B03AF1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1168C-0ADA-44AB-ACB4-A35CBA4F9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09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94C1B-1E41-4F16-B906-B15D5604488C}" type="datetimeFigureOut">
              <a:rPr lang="en-US" smtClean="0"/>
              <a:t>1/5/2018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D59FB-54EF-455A-A204-853B9A58F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01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0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7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26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08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02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274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4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89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8502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98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6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18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3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98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0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2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63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18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D59FB-54EF-455A-A204-853B9A58F6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406902"/>
            <a:ext cx="932688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2906713"/>
            <a:ext cx="93268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1" y="273052"/>
            <a:ext cx="61341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87D698DD-1FC2-4B84-AAE1-82A106153A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20DD4-D1D0-4577-AE65-25AC0DB7C6BE}" type="datetimeFigureOut">
              <a:rPr lang="en-US" smtClean="0"/>
              <a:pPr/>
              <a:t>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838200" y="228600"/>
            <a:ext cx="9372599" cy="6387252"/>
          </a:xfrm>
          <a:prstGeom prst="rect">
            <a:avLst/>
          </a:prstGeom>
          <a:blipFill dpi="0" rotWithShape="1">
            <a:blip r:embed="rId13">
              <a:alphaModFix amt="10000"/>
            </a:blip>
            <a:srcRect/>
            <a:stretch>
              <a:fillRect t="-4003" r="-25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972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10972800" cy="1470025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Virginia’s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828800"/>
            <a:ext cx="6429579" cy="463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981200"/>
            <a:ext cx="9875520" cy="38100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company maintains highly skilled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 new employees to quickly contribute to company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productivity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Instill loyalty and decrease </a:t>
            </a: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turnover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Acquire employees with safe and healthy work habits and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30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9875520" cy="381000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Combat the challenges of advancing technology, shifting consumer demands, evolving business practices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needs for closing the middle skills gap and the issues surrounding the mass exit of aging workforce.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recognized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journeyworker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400"/>
            <a:ext cx="8805445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2,000* sponsors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15,500* apprentices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2016,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4,000*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will receive Certificates of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Completion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current FY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2016-2017</a:t>
            </a: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38100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Customers Served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801"/>
            <a:ext cx="932688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752600" y="3657600"/>
            <a:ext cx="768096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STARTED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7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752600"/>
            <a:ext cx="987552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a DOLI local apprenticeship consultant to develop a registered program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classroom instruction program with your local apprenticeship consultant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employee(s) to provide on-the-job training and serve as mentors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employee(s) who are willing to become registered apprentice(s)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Get Started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8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48640" y="1570038"/>
            <a:ext cx="987552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Assistance to sponsors in developing specific work processes for occupations to fit individual employer needs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Referral information for sponsors to Workforce Development Partners and possible grant opportunities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Follow up with employers periodically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Certificates of Completion and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journeyworker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cards upon successful completion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4270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Staff Provides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9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12"/>
          <a:stretch/>
        </p:blipFill>
        <p:spPr bwMode="auto">
          <a:xfrm>
            <a:off x="304800" y="228600"/>
            <a:ext cx="10345301" cy="649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2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08" y="712879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Programs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Virginia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bsheffler\AppData\Local\Microsoft\Windows\Temporary Internet Files\Content.IE5\YP2OUB6O\MC900449036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2" y="3048002"/>
            <a:ext cx="9875519" cy="219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28802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0+ YEARS OF DELIVERABLES AND RESULTS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9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1"/>
            <a:ext cx="109728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10972800" cy="1752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91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362200"/>
            <a:ext cx="9601200" cy="32004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buNone/>
            </a:pPr>
            <a:endParaRPr lang="en-US" sz="1050" b="1" dirty="0"/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morale and self-esteem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incremental  wage increases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regular evaluation of job performance and related instruction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opportunity for advancement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0608" y="712879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Programs</a:t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Virginia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579438"/>
            <a:ext cx="10972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10136236" cy="177401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 was established in Virginia with the signing of the Virginia Apprenticeship Act in </a:t>
            </a:r>
            <a:r>
              <a:rPr lang="en-US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1938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US" altLang="en-US" sz="2400" kern="0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altLang="en-US" sz="2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 Program</a:t>
            </a:r>
            <a:endParaRPr lang="en-US" altLang="en-US" sz="24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55" y="3415322"/>
            <a:ext cx="2506132" cy="1353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t="3091" r="3479" b="3697"/>
          <a:stretch/>
        </p:blipFill>
        <p:spPr>
          <a:xfrm>
            <a:off x="4118455" y="3581401"/>
            <a:ext cx="1938468" cy="17078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15323"/>
            <a:ext cx="3200400" cy="17753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255" y="4802755"/>
            <a:ext cx="2407196" cy="12504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55" y="5190708"/>
            <a:ext cx="241994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2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944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2"/>
            <a:ext cx="9875520" cy="3124198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practical, dignified, life-long, rewarding and financially successful careers in wide variety of skilled occupations that are and will remain in demand for many years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8382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Virginia’s Top 20 Registered Apprenticeship Occupations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" y="2196420"/>
            <a:ext cx="5852160" cy="3747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ELECTRICIAN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FITTER CONSTRUCTION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MECHANIC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COSMETOLOGIST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HVAC-ENVIRONMENTAL-CTRL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PLUMBER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TECHNICIAN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ELECTRONICS MECHANIC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MACHINIST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COOK, ANY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0720" y="2196419"/>
            <a:ext cx="4754880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AVIATION ORDNANCEMAN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OPTICIAN, DISPENSING II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 FITTER SHIP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ELECTRICIAN, MAINTENANCE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ELECTRICIAN, SHIP &amp; BOAT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SHEET-METAL WORKER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BARBER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WELDER, COMBINATION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CLERKS, GENERAL</a:t>
            </a:r>
          </a:p>
          <a:p>
            <a:pPr>
              <a:spcBef>
                <a:spcPts val="480"/>
              </a:spcBef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ERECTOR</a:t>
            </a:r>
          </a:p>
        </p:txBody>
      </p:sp>
    </p:spTree>
    <p:extLst>
      <p:ext uri="{BB962C8B-B14F-4D97-AF65-F5344CB8AC3E}">
        <p14:creationId xmlns:p14="http://schemas.microsoft.com/office/powerpoint/2010/main" val="352388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6507" y="2514600"/>
            <a:ext cx="9144000" cy="2513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Today, over 70% of currently identified occupations require credentials beyond high school; 20% still require a 4 year degree</a:t>
            </a:r>
          </a:p>
          <a:p>
            <a:pPr lvl="0">
              <a:lnSpc>
                <a:spcPct val="80000"/>
              </a:lnSpc>
              <a:buClr>
                <a:srgbClr val="FFFF00"/>
              </a:buClr>
              <a:buSzPct val="80000"/>
              <a:buFont typeface="Wingdings" pitchFamily="2" charset="2"/>
              <a:buChar char="®"/>
            </a:pPr>
            <a:endParaRPr lang="en-US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80000"/>
              </a:lnSpc>
              <a:buSzPct val="80000"/>
              <a:buFont typeface="Wingdings" panose="05000000000000000000" pitchFamily="2" charset="2"/>
              <a:buChar char="Ø"/>
            </a:pP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 </a:t>
            </a:r>
            <a:r>
              <a:rPr lang="en-US" altLang="en-US" sz="28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helps to ensure that Virginia has a highly skilled and credentialed </a:t>
            </a:r>
            <a:r>
              <a:rPr lang="en-US" altLang="en-US" sz="28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workforce</a:t>
            </a:r>
            <a:endParaRPr lang="en-US" altLang="en-US" sz="28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0" y="579438"/>
            <a:ext cx="10972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712" y="1600200"/>
            <a:ext cx="97840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350 occupations are actively registered in Virginia with over 1,000 occupations approved for registration  by the USDOL, Office of </a:t>
            </a:r>
            <a:r>
              <a:rPr lang="en-US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</a:p>
          <a:p>
            <a:pPr marL="285750" lvl="0" indent="-285750">
              <a:buSzPct val="80000"/>
              <a:buFont typeface="Wingdings" panose="05000000000000000000" pitchFamily="2" charset="2"/>
              <a:buChar char="Ø"/>
            </a:pPr>
            <a:endParaRPr lang="en-US" altLang="en-US" sz="2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SzPct val="80000"/>
              <a:buFont typeface="Wingdings" panose="05000000000000000000" pitchFamily="2" charset="2"/>
              <a:buChar char="Ø"/>
            </a:pPr>
            <a:r>
              <a:rPr lang="en-US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 of occupations include welders, electricians, opticians, plumbers, machinists, ship fitters, maintenance mechanics, multi craft </a:t>
            </a:r>
            <a:r>
              <a:rPr lang="en-US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technicians, </a:t>
            </a:r>
            <a:r>
              <a:rPr lang="en-US" alt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mechatronics </a:t>
            </a:r>
            <a:r>
              <a:rPr lang="en-US" altLang="en-US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technicians, IT, and Cyber security</a:t>
            </a:r>
            <a:endParaRPr lang="en-US" altLang="en-US" sz="2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1" y="4110467"/>
            <a:ext cx="2085278" cy="1156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3918094"/>
            <a:ext cx="2233310" cy="124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b="2080"/>
          <a:stretch/>
        </p:blipFill>
        <p:spPr>
          <a:xfrm>
            <a:off x="2530092" y="5160556"/>
            <a:ext cx="1643653" cy="10451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374" y="5258381"/>
            <a:ext cx="2277144" cy="1066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20" y="5182760"/>
            <a:ext cx="1844619" cy="1022925"/>
          </a:xfrm>
          <a:prstGeom prst="rect">
            <a:avLst/>
          </a:prstGeom>
        </p:spPr>
      </p:pic>
      <p:sp>
        <p:nvSpPr>
          <p:cNvPr id="13" name="Title 11"/>
          <p:cNvSpPr>
            <a:spLocks noGrp="1"/>
          </p:cNvSpPr>
          <p:nvPr>
            <p:ph type="title"/>
          </p:nvPr>
        </p:nvSpPr>
        <p:spPr>
          <a:xfrm>
            <a:off x="0" y="579438"/>
            <a:ext cx="10972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44" y="3918096"/>
            <a:ext cx="2039836" cy="126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6775" y="2438400"/>
            <a:ext cx="8686800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Registered Apprenticeship combines carefully defined and employer-specific training under the guidance of a highly skilled mentor at the work site</a:t>
            </a: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On-the-job training is supplemented with related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alt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</a:t>
            </a: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workforce partnership</a:t>
            </a:r>
          </a:p>
        </p:txBody>
      </p:sp>
      <p:sp>
        <p:nvSpPr>
          <p:cNvPr id="7" name="Title 11"/>
          <p:cNvSpPr>
            <a:spLocks noGrp="1"/>
          </p:cNvSpPr>
          <p:nvPr>
            <p:ph type="title"/>
          </p:nvPr>
        </p:nvSpPr>
        <p:spPr>
          <a:xfrm>
            <a:off x="0" y="579438"/>
            <a:ext cx="109728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Apprenticeship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0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b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10972800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</a:t>
            </a:r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</a:t>
            </a:r>
            <a:endParaRPr 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1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9728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76400"/>
            <a:ext cx="9875520" cy="4724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On-the-Job-Training</a:t>
            </a:r>
          </a:p>
          <a:p>
            <a:pPr marL="0" indent="0">
              <a:buNone/>
            </a:pPr>
            <a:endParaRPr lang="en-US" sz="6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Registered </a:t>
            </a: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(sponsors) provide on-the-job training to employees (apprentices</a:t>
            </a: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6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minimum of 2,000 on-the-job training hours are </a:t>
            </a: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6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skilled occupations take 3-4 years to achieve </a:t>
            </a: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proficiency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6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apprentice works closely with a highly skilled mentor/journey worker for maximum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2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9875520" cy="4495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 Occupation Instruction</a:t>
            </a:r>
          </a:p>
          <a:p>
            <a:pPr marL="0" indent="0">
              <a:buNone/>
            </a:pPr>
            <a:endParaRPr lang="en-US" sz="6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 attend classes at their local community college, vocational technical center, on-line, or the sponsor’s </a:t>
            </a: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site. </a:t>
            </a: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apprentices can begin occupational education and on-the-job learning in high </a:t>
            </a: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6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Instruction is occupation specific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6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6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spend approximately six hours a week for a minimum of 144 annual contact related instructional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9728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75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9875520" cy="4038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6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Requirements</a:t>
            </a:r>
          </a:p>
          <a:p>
            <a:pPr marL="0" indent="0">
              <a:buNone/>
            </a:pPr>
            <a:endParaRPr lang="en-US" sz="5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5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employers require a high school diploma or a GED and high levels of math and communication skill-these requirements are determined by employers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5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5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 is occupation specific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5000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5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at least 16 years old</a:t>
            </a: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5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5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schedules are the norm; however a part-time opportunity may exist in certain circumstances and </a:t>
            </a:r>
            <a:r>
              <a:rPr lang="en-US" altLang="en-US" sz="5000" kern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industries.</a:t>
            </a:r>
            <a:endParaRPr lang="en-US" altLang="en-US" sz="5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endParaRPr lang="en-US" altLang="en-US" sz="5000" kern="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SzPct val="70000"/>
              <a:buFont typeface="Wingdings" panose="05000000000000000000" pitchFamily="2" charset="2"/>
              <a:buChar char="Ø"/>
            </a:pPr>
            <a:r>
              <a:rPr lang="en-US" altLang="en-US" sz="50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master techniques and technology of the occupation</a:t>
            </a:r>
            <a:r>
              <a:rPr lang="en-US" altLang="en-US" sz="45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10972800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It Works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666</Words>
  <Application>Microsoft Office PowerPoint</Application>
  <PresentationFormat>Custom</PresentationFormat>
  <Paragraphs>150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Virginia’s Registered Apprenticeship</vt:lpstr>
      <vt:lpstr>Registered Apprenticeship</vt:lpstr>
      <vt:lpstr>Registered Apprenticeship</vt:lpstr>
      <vt:lpstr>Registered Apprenticeship</vt:lpstr>
      <vt:lpstr>Registered Apprenticeship</vt:lpstr>
      <vt:lpstr>REGISTERED  APPRENTICESHIP</vt:lpstr>
      <vt:lpstr>How It Works</vt:lpstr>
      <vt:lpstr>How It Works</vt:lpstr>
      <vt:lpstr>How It Works</vt:lpstr>
      <vt:lpstr>Advantages</vt:lpstr>
      <vt:lpstr>Advantages</vt:lpstr>
      <vt:lpstr>Customers Served</vt:lpstr>
      <vt:lpstr>REGISTERED  APPRENTICESHIP</vt:lpstr>
      <vt:lpstr>PowerPoint Presentation</vt:lpstr>
      <vt:lpstr>PowerPoint Presentation</vt:lpstr>
      <vt:lpstr>PowerPoint Presentation</vt:lpstr>
      <vt:lpstr>Apprenticeship Programs In Virginia</vt:lpstr>
      <vt:lpstr>REGISTERED  APPRENTICESHIP</vt:lpstr>
      <vt:lpstr>Apprenticeship Programs In Virginia</vt:lpstr>
      <vt:lpstr>   REGISTERED  APPRENTICESHIP</vt:lpstr>
      <vt:lpstr>Virginia’s Top 20 Registered Apprenticeship Occupations 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rsn23543</dc:creator>
  <cp:lastModifiedBy>Morrison, Patricia (DOLI)</cp:lastModifiedBy>
  <cp:revision>80</cp:revision>
  <dcterms:created xsi:type="dcterms:W3CDTF">2014-10-27T14:26:05Z</dcterms:created>
  <dcterms:modified xsi:type="dcterms:W3CDTF">2018-01-05T19:48:41Z</dcterms:modified>
</cp:coreProperties>
</file>